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63" r:id="rId7"/>
    <p:sldId id="259" r:id="rId8"/>
    <p:sldId id="264" r:id="rId9"/>
    <p:sldId id="260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F99A1A-A8A3-4612-9280-73ACB7C29843}" v="17" dt="2024-09-18T18:31:56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ime Silva Costa" userId="7c23637b5c765ce4" providerId="LiveId" clId="{2FF99A1A-A8A3-4612-9280-73ACB7C29843}"/>
    <pc:docChg chg="custSel modSld">
      <pc:chgData name="Jaime Silva Costa" userId="7c23637b5c765ce4" providerId="LiveId" clId="{2FF99A1A-A8A3-4612-9280-73ACB7C29843}" dt="2024-09-18T19:19:04.427" v="18" actId="1076"/>
      <pc:docMkLst>
        <pc:docMk/>
      </pc:docMkLst>
      <pc:sldChg chg="delSp modSp mod">
        <pc:chgData name="Jaime Silva Costa" userId="7c23637b5c765ce4" providerId="LiveId" clId="{2FF99A1A-A8A3-4612-9280-73ACB7C29843}" dt="2024-09-18T19:19:04.427" v="18" actId="1076"/>
        <pc:sldMkLst>
          <pc:docMk/>
          <pc:sldMk cId="2255473159" sldId="256"/>
        </pc:sldMkLst>
        <pc:spChg chg="mod">
          <ac:chgData name="Jaime Silva Costa" userId="7c23637b5c765ce4" providerId="LiveId" clId="{2FF99A1A-A8A3-4612-9280-73ACB7C29843}" dt="2024-09-18T19:19:04.427" v="18" actId="1076"/>
          <ac:spMkLst>
            <pc:docMk/>
            <pc:sldMk cId="2255473159" sldId="256"/>
            <ac:spMk id="2" creationId="{8E5961AF-21F4-CE66-8447-3BD411BD4F86}"/>
          </ac:spMkLst>
        </pc:spChg>
        <pc:spChg chg="del">
          <ac:chgData name="Jaime Silva Costa" userId="7c23637b5c765ce4" providerId="LiveId" clId="{2FF99A1A-A8A3-4612-9280-73ACB7C29843}" dt="2024-09-18T19:18:57.471" v="17" actId="478"/>
          <ac:spMkLst>
            <pc:docMk/>
            <pc:sldMk cId="2255473159" sldId="256"/>
            <ac:spMk id="3" creationId="{B9196F3F-C036-E357-2687-A06B0B4209A0}"/>
          </ac:spMkLst>
        </pc:spChg>
      </pc:sldChg>
      <pc:sldChg chg="modSp">
        <pc:chgData name="Jaime Silva Costa" userId="7c23637b5c765ce4" providerId="LiveId" clId="{2FF99A1A-A8A3-4612-9280-73ACB7C29843}" dt="2024-09-18T18:31:56.024" v="16" actId="20577"/>
        <pc:sldMkLst>
          <pc:docMk/>
          <pc:sldMk cId="88402454" sldId="260"/>
        </pc:sldMkLst>
        <pc:graphicFrameChg chg="mod">
          <ac:chgData name="Jaime Silva Costa" userId="7c23637b5c765ce4" providerId="LiveId" clId="{2FF99A1A-A8A3-4612-9280-73ACB7C29843}" dt="2024-09-18T18:31:56.024" v="16" actId="20577"/>
          <ac:graphicFrameMkLst>
            <pc:docMk/>
            <pc:sldMk cId="88402454" sldId="260"/>
            <ac:graphicFrameMk id="5" creationId="{67F69EB2-7C2D-BD50-D9B3-53F096E895CA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c23637b5c765ce4/&#193;rea%20de%20Trabalho/PNAE/ESTATISTICA%20DA%20COLETA%20DO%20DESPERD&#205;CIO%20DA%20MERENDA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c23637b5c765ce4/&#193;rea%20de%20Trabalho/PNAE/ESTATISTICA%20DA%20COLETA%20DO%20DESPERD&#205;CIO%20DA%20MERENDA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c23637b5c765ce4/&#193;rea%20de%20Trabalho/PNAE/ESTATISTICA%20DA%20COLETA%20DO%20DESPERD&#205;CIO%20DA%20MERENDA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c23637b5c765ce4/&#193;rea%20de%20Trabalho/PNAE/ESTATISTICA%20DA%20COLETA%20DO%20DESPERD&#205;CIO%20DA%20MERENDA%20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c23637b5c765ce4/&#193;rea%20de%20Trabalho/PNAE/ESTATISTICA%20DA%20COLETA%20DO%20DESPERD&#205;CIO%20DA%20MERENDA%20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c23637b5c765ce4/&#193;rea%20de%20Trabalho/PNAE/ESTATISTICA%20DA%20COLETA%20DO%20DESPERD&#205;CIO%20DA%20MERENDA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c23637b5c765ce4/&#193;rea%20de%20Trabalho/PNAE/ESTATISTICA%20DA%20COLETA%20DO%20DESPERD&#205;CIO%20DA%20MERENDA%20202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c23637b5c765ce4/&#193;rea%20de%20Trabalho/PNAE/ESTATISTICA%20DA%20COLETA%20DO%20DESPERD&#205;CIO%20DA%20MERENDA%20202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DESPERDÍCIO DE MERENDA NO 1º SEMESTRE TURNO MATUTINO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matutino!$J$2</c:f>
              <c:strCache>
                <c:ptCount val="1"/>
                <c:pt idx="0">
                  <c:v>MARÇO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6.754407782921488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A77-40E9-A2E9-8C4428FA51E3}"/>
                </c:ext>
              </c:extLst>
            </c:dLbl>
            <c:dLbl>
              <c:idx val="2"/>
              <c:layout>
                <c:manualLayout>
                  <c:x val="-1.3524937802147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77-40E9-A2E9-8C4428FA51E3}"/>
                </c:ext>
              </c:extLst>
            </c:dLbl>
            <c:dLbl>
              <c:idx val="4"/>
              <c:layout>
                <c:manualLayout>
                  <c:x val="-6.7624689010739548E-3"/>
                  <c:y val="-7.67386207048653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A77-40E9-A2E9-8C4428FA51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matutino!$K$1:$Q$1</c:f>
              <c:strCache>
                <c:ptCount val="7"/>
                <c:pt idx="0">
                  <c:v>MINGAU</c:v>
                </c:pt>
                <c:pt idx="1">
                  <c:v>MACARRONADA</c:v>
                </c:pt>
                <c:pt idx="2">
                  <c:v>SOPA</c:v>
                </c:pt>
                <c:pt idx="3">
                  <c:v>RISOTO</c:v>
                </c:pt>
                <c:pt idx="4">
                  <c:v>VATAPÁ</c:v>
                </c:pt>
                <c:pt idx="5">
                  <c:v>FEIJÃO, ARROZ/MACARRÃO E FRANGO</c:v>
                </c:pt>
                <c:pt idx="6">
                  <c:v>BAIÃO E PICADINHO</c:v>
                </c:pt>
              </c:strCache>
            </c:strRef>
          </c:cat>
          <c:val>
            <c:numRef>
              <c:f>matutino!$K$2:$Q$2</c:f>
              <c:numCache>
                <c:formatCode>General</c:formatCode>
                <c:ptCount val="7"/>
                <c:pt idx="0">
                  <c:v>960</c:v>
                </c:pt>
                <c:pt idx="1">
                  <c:v>1220</c:v>
                </c:pt>
                <c:pt idx="2">
                  <c:v>1710</c:v>
                </c:pt>
                <c:pt idx="3">
                  <c:v>4705</c:v>
                </c:pt>
                <c:pt idx="4">
                  <c:v>2075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A77-40E9-A2E9-8C4428FA51E3}"/>
            </c:ext>
          </c:extLst>
        </c:ser>
        <c:ser>
          <c:idx val="1"/>
          <c:order val="1"/>
          <c:tx>
            <c:strRef>
              <c:f>matutino!$J$3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488100453112621E-3"/>
                  <c:y val="-3.4532379317189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77-40E9-A2E9-8C4428FA51E3}"/>
                </c:ext>
              </c:extLst>
            </c:dLbl>
            <c:dLbl>
              <c:idx val="3"/>
              <c:layout>
                <c:manualLayout>
                  <c:x val="4.5029385219475769E-3"/>
                  <c:y val="-1.5347724140973146E-2"/>
                </c:manualLayout>
              </c:layout>
              <c:tx>
                <c:rich>
                  <a:bodyPr/>
                  <a:lstStyle/>
                  <a:p>
                    <a:fld id="{0033B52F-F3F4-4F6C-913B-7C4A221895E3}" type="VALUE">
                      <a:rPr lang="en-US" sz="1100"/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A77-40E9-A2E9-8C4428FA51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matutino!$K$1:$Q$1</c:f>
              <c:strCache>
                <c:ptCount val="7"/>
                <c:pt idx="0">
                  <c:v>MINGAU</c:v>
                </c:pt>
                <c:pt idx="1">
                  <c:v>MACARRONADA</c:v>
                </c:pt>
                <c:pt idx="2">
                  <c:v>SOPA</c:v>
                </c:pt>
                <c:pt idx="3">
                  <c:v>RISOTO</c:v>
                </c:pt>
                <c:pt idx="4">
                  <c:v>VATAPÁ</c:v>
                </c:pt>
                <c:pt idx="5">
                  <c:v>FEIJÃO, ARROZ/MACARRÃO E FRANGO</c:v>
                </c:pt>
                <c:pt idx="6">
                  <c:v>BAIÃO E PICADINHO</c:v>
                </c:pt>
              </c:strCache>
            </c:strRef>
          </c:cat>
          <c:val>
            <c:numRef>
              <c:f>matutino!$K$3:$Q$3</c:f>
              <c:numCache>
                <c:formatCode>General</c:formatCode>
                <c:ptCount val="7"/>
                <c:pt idx="0">
                  <c:v>1340</c:v>
                </c:pt>
                <c:pt idx="1">
                  <c:v>10194</c:v>
                </c:pt>
                <c:pt idx="2">
                  <c:v>3715</c:v>
                </c:pt>
                <c:pt idx="3">
                  <c:v>1120</c:v>
                </c:pt>
                <c:pt idx="4">
                  <c:v>5400</c:v>
                </c:pt>
                <c:pt idx="5">
                  <c:v>2275</c:v>
                </c:pt>
                <c:pt idx="6">
                  <c:v>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77-40E9-A2E9-8C4428FA51E3}"/>
            </c:ext>
          </c:extLst>
        </c:ser>
        <c:ser>
          <c:idx val="2"/>
          <c:order val="2"/>
          <c:tx>
            <c:strRef>
              <c:f>matutino!$J$4</c:f>
              <c:strCache>
                <c:ptCount val="1"/>
                <c:pt idx="0">
                  <c:v>MAIO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9.0058770438952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77-40E9-A2E9-8C4428FA51E3}"/>
                </c:ext>
              </c:extLst>
            </c:dLbl>
            <c:dLbl>
              <c:idx val="2"/>
              <c:layout>
                <c:manualLayout>
                  <c:x val="4.5029385219476593E-3"/>
                  <c:y val="-7.034292303867706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77-40E9-A2E9-8C4428FA51E3}"/>
                </c:ext>
              </c:extLst>
            </c:dLbl>
            <c:dLbl>
              <c:idx val="3"/>
              <c:layout>
                <c:manualLayout>
                  <c:x val="2.2541563003579848E-3"/>
                  <c:y val="-6.9064758634378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A77-40E9-A2E9-8C4428FA51E3}"/>
                </c:ext>
              </c:extLst>
            </c:dLbl>
            <c:dLbl>
              <c:idx val="4"/>
              <c:layout>
                <c:manualLayout>
                  <c:x val="6.75440778292140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77-40E9-A2E9-8C4428FA51E3}"/>
                </c:ext>
              </c:extLst>
            </c:dLbl>
            <c:dLbl>
              <c:idx val="6"/>
              <c:layout>
                <c:manualLayout>
                  <c:x val="2.2567876922989648E-3"/>
                  <c:y val="-4.2206241387675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A77-40E9-A2E9-8C4428FA51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matutino!$K$1:$Q$1</c:f>
              <c:strCache>
                <c:ptCount val="7"/>
                <c:pt idx="0">
                  <c:v>MINGAU</c:v>
                </c:pt>
                <c:pt idx="1">
                  <c:v>MACARRONADA</c:v>
                </c:pt>
                <c:pt idx="2">
                  <c:v>SOPA</c:v>
                </c:pt>
                <c:pt idx="3">
                  <c:v>RISOTO</c:v>
                </c:pt>
                <c:pt idx="4">
                  <c:v>VATAPÁ</c:v>
                </c:pt>
                <c:pt idx="5">
                  <c:v>FEIJÃO, ARROZ/MACARRÃO E FRANGO</c:v>
                </c:pt>
                <c:pt idx="6">
                  <c:v>BAIÃO E PICADINHO</c:v>
                </c:pt>
              </c:strCache>
            </c:strRef>
          </c:cat>
          <c:val>
            <c:numRef>
              <c:f>matutino!$K$4:$Q$4</c:f>
              <c:numCache>
                <c:formatCode>General</c:formatCode>
                <c:ptCount val="7"/>
                <c:pt idx="0">
                  <c:v>0</c:v>
                </c:pt>
                <c:pt idx="1">
                  <c:v>4195</c:v>
                </c:pt>
                <c:pt idx="2">
                  <c:v>1860</c:v>
                </c:pt>
                <c:pt idx="3">
                  <c:v>930</c:v>
                </c:pt>
                <c:pt idx="4">
                  <c:v>1745</c:v>
                </c:pt>
                <c:pt idx="5">
                  <c:v>0</c:v>
                </c:pt>
                <c:pt idx="6">
                  <c:v>710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A77-40E9-A2E9-8C4428FA51E3}"/>
            </c:ext>
          </c:extLst>
        </c:ser>
        <c:ser>
          <c:idx val="3"/>
          <c:order val="3"/>
          <c:tx>
            <c:strRef>
              <c:f>matutino!$J$5</c:f>
              <c:strCache>
                <c:ptCount val="1"/>
                <c:pt idx="0">
                  <c:v>JUNHO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matutino!$K$1:$Q$1</c:f>
              <c:strCache>
                <c:ptCount val="7"/>
                <c:pt idx="0">
                  <c:v>MINGAU</c:v>
                </c:pt>
                <c:pt idx="1">
                  <c:v>MACARRONADA</c:v>
                </c:pt>
                <c:pt idx="2">
                  <c:v>SOPA</c:v>
                </c:pt>
                <c:pt idx="3">
                  <c:v>RISOTO</c:v>
                </c:pt>
                <c:pt idx="4">
                  <c:v>VATAPÁ</c:v>
                </c:pt>
                <c:pt idx="5">
                  <c:v>FEIJÃO, ARROZ/MACARRÃO E FRANGO</c:v>
                </c:pt>
                <c:pt idx="6">
                  <c:v>BAIÃO E PICADINHO</c:v>
                </c:pt>
              </c:strCache>
            </c:strRef>
          </c:cat>
          <c:val>
            <c:numRef>
              <c:f>matutino!$K$5:$Q$5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590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A77-40E9-A2E9-8C4428FA51E3}"/>
            </c:ext>
          </c:extLst>
        </c:ser>
        <c:ser>
          <c:idx val="4"/>
          <c:order val="4"/>
          <c:tx>
            <c:strRef>
              <c:f>matutino!$J$6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matutino!$K$1:$Q$1</c:f>
              <c:strCache>
                <c:ptCount val="7"/>
                <c:pt idx="0">
                  <c:v>MINGAU</c:v>
                </c:pt>
                <c:pt idx="1">
                  <c:v>MACARRONADA</c:v>
                </c:pt>
                <c:pt idx="2">
                  <c:v>SOPA</c:v>
                </c:pt>
                <c:pt idx="3">
                  <c:v>RISOTO</c:v>
                </c:pt>
                <c:pt idx="4">
                  <c:v>VATAPÁ</c:v>
                </c:pt>
                <c:pt idx="5">
                  <c:v>FEIJÃO, ARROZ/MACARRÃO E FRANGO</c:v>
                </c:pt>
                <c:pt idx="6">
                  <c:v>BAIÃO E PICADINHO</c:v>
                </c:pt>
              </c:strCache>
            </c:strRef>
          </c:cat>
          <c:val>
            <c:numRef>
              <c:f>matutino!$K$6:$Q$6</c:f>
              <c:numCache>
                <c:formatCode>General</c:formatCode>
                <c:ptCount val="7"/>
                <c:pt idx="0">
                  <c:v>2300</c:v>
                </c:pt>
                <c:pt idx="1">
                  <c:v>15609</c:v>
                </c:pt>
                <c:pt idx="2">
                  <c:v>7285</c:v>
                </c:pt>
                <c:pt idx="3">
                  <c:v>7345</c:v>
                </c:pt>
                <c:pt idx="4">
                  <c:v>9220</c:v>
                </c:pt>
                <c:pt idx="5">
                  <c:v>2275</c:v>
                </c:pt>
                <c:pt idx="6">
                  <c:v>1445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A77-40E9-A2E9-8C4428FA51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920064"/>
        <c:axId val="24922944"/>
      </c:barChart>
      <c:catAx>
        <c:axId val="249200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/>
                  <a:t>CARDÁPIO VERIFICADO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922944"/>
        <c:crosses val="autoZero"/>
        <c:auto val="1"/>
        <c:lblAlgn val="ctr"/>
        <c:lblOffset val="100"/>
        <c:noMultiLvlLbl val="0"/>
      </c:catAx>
      <c:valAx>
        <c:axId val="24922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1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rPr>
                  <a:t>MASSA (G)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920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dirty="0"/>
              <a:t>DESPERDÍCIO</a:t>
            </a:r>
            <a:r>
              <a:rPr lang="pt-BR" sz="1800" baseline="0" dirty="0"/>
              <a:t> DE MERENDA NO 1º SEMESTRE TURNO VESPERTINO</a:t>
            </a:r>
            <a:endParaRPr lang="pt-BR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vespertino!$I$2</c:f>
              <c:strCache>
                <c:ptCount val="1"/>
                <c:pt idx="0">
                  <c:v>MARÇO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vespertino!$J$1:$O$1</c:f>
              <c:strCache>
                <c:ptCount val="6"/>
                <c:pt idx="0">
                  <c:v>MINGAU</c:v>
                </c:pt>
                <c:pt idx="1">
                  <c:v>MACARRONADA</c:v>
                </c:pt>
                <c:pt idx="2">
                  <c:v>SOPA</c:v>
                </c:pt>
                <c:pt idx="3">
                  <c:v>RISOTO</c:v>
                </c:pt>
                <c:pt idx="4">
                  <c:v>VATAPÁ</c:v>
                </c:pt>
                <c:pt idx="5">
                  <c:v>FEIJÃO, ARROZ/MACARRÃO E FRANGO</c:v>
                </c:pt>
              </c:strCache>
            </c:strRef>
          </c:cat>
          <c:val>
            <c:numRef>
              <c:f>vespertino!$J$2:$O$2</c:f>
              <c:numCache>
                <c:formatCode>General</c:formatCode>
                <c:ptCount val="6"/>
                <c:pt idx="0">
                  <c:v>850</c:v>
                </c:pt>
                <c:pt idx="1">
                  <c:v>0</c:v>
                </c:pt>
                <c:pt idx="2">
                  <c:v>2655</c:v>
                </c:pt>
                <c:pt idx="3">
                  <c:v>1240</c:v>
                </c:pt>
                <c:pt idx="4">
                  <c:v>1745</c:v>
                </c:pt>
                <c:pt idx="5">
                  <c:v>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5-4307-B477-863710B5157B}"/>
            </c:ext>
          </c:extLst>
        </c:ser>
        <c:ser>
          <c:idx val="1"/>
          <c:order val="1"/>
          <c:tx>
            <c:strRef>
              <c:f>vespertino!$I$3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vespertino!$J$1:$O$1</c:f>
              <c:strCache>
                <c:ptCount val="6"/>
                <c:pt idx="0">
                  <c:v>MINGAU</c:v>
                </c:pt>
                <c:pt idx="1">
                  <c:v>MACARRONADA</c:v>
                </c:pt>
                <c:pt idx="2">
                  <c:v>SOPA</c:v>
                </c:pt>
                <c:pt idx="3">
                  <c:v>RISOTO</c:v>
                </c:pt>
                <c:pt idx="4">
                  <c:v>VATAPÁ</c:v>
                </c:pt>
                <c:pt idx="5">
                  <c:v>FEIJÃO, ARROZ/MACARRÃO E FRANGO</c:v>
                </c:pt>
              </c:strCache>
            </c:strRef>
          </c:cat>
          <c:val>
            <c:numRef>
              <c:f>vespertino!$J$3:$O$3</c:f>
              <c:numCache>
                <c:formatCode>General</c:formatCode>
                <c:ptCount val="6"/>
                <c:pt idx="0">
                  <c:v>970</c:v>
                </c:pt>
                <c:pt idx="1">
                  <c:v>2465</c:v>
                </c:pt>
                <c:pt idx="2">
                  <c:v>3095</c:v>
                </c:pt>
                <c:pt idx="3">
                  <c:v>0</c:v>
                </c:pt>
                <c:pt idx="4">
                  <c:v>2910</c:v>
                </c:pt>
                <c:pt idx="5">
                  <c:v>4125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25-4307-B477-863710B5157B}"/>
            </c:ext>
          </c:extLst>
        </c:ser>
        <c:ser>
          <c:idx val="2"/>
          <c:order val="2"/>
          <c:tx>
            <c:strRef>
              <c:f>vespertino!$I$4</c:f>
              <c:strCache>
                <c:ptCount val="1"/>
                <c:pt idx="0">
                  <c:v>MAIO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vespertino!$J$1:$O$1</c:f>
              <c:strCache>
                <c:ptCount val="6"/>
                <c:pt idx="0">
                  <c:v>MINGAU</c:v>
                </c:pt>
                <c:pt idx="1">
                  <c:v>MACARRONADA</c:v>
                </c:pt>
                <c:pt idx="2">
                  <c:v>SOPA</c:v>
                </c:pt>
                <c:pt idx="3">
                  <c:v>RISOTO</c:v>
                </c:pt>
                <c:pt idx="4">
                  <c:v>VATAPÁ</c:v>
                </c:pt>
                <c:pt idx="5">
                  <c:v>FEIJÃO, ARROZ/MACARRÃO E FRANGO</c:v>
                </c:pt>
              </c:strCache>
            </c:strRef>
          </c:cat>
          <c:val>
            <c:numRef>
              <c:f>vespertino!$J$4:$O$4</c:f>
              <c:numCache>
                <c:formatCode>General</c:formatCode>
                <c:ptCount val="6"/>
                <c:pt idx="0">
                  <c:v>150</c:v>
                </c:pt>
                <c:pt idx="1">
                  <c:v>2040</c:v>
                </c:pt>
                <c:pt idx="2">
                  <c:v>1055</c:v>
                </c:pt>
                <c:pt idx="3">
                  <c:v>70</c:v>
                </c:pt>
                <c:pt idx="4">
                  <c:v>1135</c:v>
                </c:pt>
                <c:pt idx="5">
                  <c:v>1735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25-4307-B477-863710B5157B}"/>
            </c:ext>
          </c:extLst>
        </c:ser>
        <c:ser>
          <c:idx val="3"/>
          <c:order val="3"/>
          <c:tx>
            <c:strRef>
              <c:f>vespertino!$I$5</c:f>
              <c:strCache>
                <c:ptCount val="1"/>
                <c:pt idx="0">
                  <c:v>JUNHO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vespertino!$J$1:$O$1</c:f>
              <c:strCache>
                <c:ptCount val="6"/>
                <c:pt idx="0">
                  <c:v>MINGAU</c:v>
                </c:pt>
                <c:pt idx="1">
                  <c:v>MACARRONADA</c:v>
                </c:pt>
                <c:pt idx="2">
                  <c:v>SOPA</c:v>
                </c:pt>
                <c:pt idx="3">
                  <c:v>RISOTO</c:v>
                </c:pt>
                <c:pt idx="4">
                  <c:v>VATAPÁ</c:v>
                </c:pt>
                <c:pt idx="5">
                  <c:v>FEIJÃO, ARROZ/MACARRÃO E FRANGO</c:v>
                </c:pt>
              </c:strCache>
            </c:strRef>
          </c:cat>
          <c:val>
            <c:numRef>
              <c:f>vespertino!$J$5:$O$5</c:f>
              <c:numCache>
                <c:formatCode>General</c:formatCode>
                <c:ptCount val="6"/>
                <c:pt idx="0">
                  <c:v>0</c:v>
                </c:pt>
                <c:pt idx="1">
                  <c:v>980</c:v>
                </c:pt>
                <c:pt idx="2">
                  <c:v>2250</c:v>
                </c:pt>
                <c:pt idx="3">
                  <c:v>885</c:v>
                </c:pt>
                <c:pt idx="4">
                  <c:v>1525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25-4307-B477-863710B515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647744"/>
        <c:axId val="31653024"/>
      </c:barChart>
      <c:catAx>
        <c:axId val="316477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CARDÁPIO VERIFICADO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653024"/>
        <c:crosses val="autoZero"/>
        <c:auto val="1"/>
        <c:lblAlgn val="ctr"/>
        <c:lblOffset val="100"/>
        <c:noMultiLvlLbl val="0"/>
      </c:catAx>
      <c:valAx>
        <c:axId val="31653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050"/>
                  <a:t>MASSA (G)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64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0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PORÇÕES POR ALUNO (300G) TURNO MATUTINO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C62-4541-902E-8CE98ADC042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C62-4541-902E-8CE98ADC042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C62-4541-902E-8CE98ADC042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C62-4541-902E-8CE98ADC042E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C62-4541-902E-8CE98ADC042E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C62-4541-902E-8CE98ADC04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matutino!$S$1:$Y$1</c:f>
              <c:strCache>
                <c:ptCount val="7"/>
                <c:pt idx="0">
                  <c:v>MINGAU</c:v>
                </c:pt>
                <c:pt idx="1">
                  <c:v>MACARRONADA</c:v>
                </c:pt>
                <c:pt idx="2">
                  <c:v>SOPA</c:v>
                </c:pt>
                <c:pt idx="3">
                  <c:v>RISOTO</c:v>
                </c:pt>
                <c:pt idx="4">
                  <c:v>VATAPÁ</c:v>
                </c:pt>
                <c:pt idx="5">
                  <c:v>FEIJÃO, ARROZ/MACARRÃO E FRANGO</c:v>
                </c:pt>
                <c:pt idx="6">
                  <c:v>BAIÃO E PICADINHO</c:v>
                </c:pt>
              </c:strCache>
            </c:strRef>
          </c:cat>
          <c:val>
            <c:numRef>
              <c:f>matutino!$S$2:$Y$2</c:f>
              <c:numCache>
                <c:formatCode>0</c:formatCode>
                <c:ptCount val="7"/>
                <c:pt idx="0">
                  <c:v>7.666666666666667</c:v>
                </c:pt>
                <c:pt idx="1">
                  <c:v>43.813333333333333</c:v>
                </c:pt>
                <c:pt idx="2">
                  <c:v>24.283333333333335</c:v>
                </c:pt>
                <c:pt idx="3">
                  <c:v>24.483333333333334</c:v>
                </c:pt>
                <c:pt idx="4">
                  <c:v>30.733333333333334</c:v>
                </c:pt>
                <c:pt idx="5">
                  <c:v>7.583333333333333</c:v>
                </c:pt>
                <c:pt idx="6">
                  <c:v>4.8166666666666664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C62-4541-902E-8CE98ADC04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0698816"/>
        <c:axId val="1660699296"/>
      </c:barChart>
      <c:catAx>
        <c:axId val="16606988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/>
                  <a:t>CARDÁPIO VERIFICADO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60699296"/>
        <c:crosses val="autoZero"/>
        <c:auto val="1"/>
        <c:lblAlgn val="ctr"/>
        <c:lblOffset val="100"/>
        <c:noMultiLvlLbl val="0"/>
      </c:catAx>
      <c:valAx>
        <c:axId val="166069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UNIDADE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60698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000" dirty="0"/>
              <a:t>PORÇÕES POR ALUNO (300G) TURNO VESPERTINO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450-445E-8411-4DFDA2EC4A3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450-445E-8411-4DFDA2EC4A3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450-445E-8411-4DFDA2EC4A3E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450-445E-8411-4DFDA2EC4A3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450-445E-8411-4DFDA2EC4A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vespertino!$Q$1:$V$1</c:f>
              <c:strCache>
                <c:ptCount val="6"/>
                <c:pt idx="0">
                  <c:v>MINGAU</c:v>
                </c:pt>
                <c:pt idx="1">
                  <c:v>MACARRONADA</c:v>
                </c:pt>
                <c:pt idx="2">
                  <c:v>SOPA</c:v>
                </c:pt>
                <c:pt idx="3">
                  <c:v>RISOTO</c:v>
                </c:pt>
                <c:pt idx="4">
                  <c:v>VATAPÁ</c:v>
                </c:pt>
                <c:pt idx="5">
                  <c:v>FEIJÃO, ARROZ/MACARRÃO E FRANGO</c:v>
                </c:pt>
              </c:strCache>
            </c:strRef>
          </c:cat>
          <c:val>
            <c:numRef>
              <c:f>vespertino!$Q$2:$V$2</c:f>
              <c:numCache>
                <c:formatCode>0</c:formatCode>
                <c:ptCount val="6"/>
                <c:pt idx="0">
                  <c:v>6.5666666666666664</c:v>
                </c:pt>
                <c:pt idx="1">
                  <c:v>18.283333333333335</c:v>
                </c:pt>
                <c:pt idx="2">
                  <c:v>30.183333333333334</c:v>
                </c:pt>
                <c:pt idx="3">
                  <c:v>7.3166666666666664</c:v>
                </c:pt>
                <c:pt idx="4">
                  <c:v>24.383333333333333</c:v>
                </c:pt>
                <c:pt idx="5">
                  <c:v>27.866666666666667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450-445E-8411-4DFDA2EC4A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1126464"/>
        <c:axId val="1311126944"/>
      </c:barChart>
      <c:catAx>
        <c:axId val="13111264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CARDÁPIO VERIFICADO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11126944"/>
        <c:crosses val="autoZero"/>
        <c:auto val="1"/>
        <c:lblAlgn val="ctr"/>
        <c:lblOffset val="100"/>
        <c:noMultiLvlLbl val="0"/>
      </c:catAx>
      <c:valAx>
        <c:axId val="1311126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/>
                  <a:t>UNIDADE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11126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0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RECURSO DESPERDIÇADO (R$0,50/ALUNO) TURNO MATUTINO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3D4-4AAC-B7B7-3168CA6A9F9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3D4-4AAC-B7B7-3168CA6A9F9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3D4-4AAC-B7B7-3168CA6A9F9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3D4-4AAC-B7B7-3168CA6A9F96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3D4-4AAC-B7B7-3168CA6A9F96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3D4-4AAC-B7B7-3168CA6A9F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matutino!$S$26:$Y$26</c:f>
              <c:strCache>
                <c:ptCount val="7"/>
                <c:pt idx="0">
                  <c:v>MINGAU</c:v>
                </c:pt>
                <c:pt idx="1">
                  <c:v>MACARRONADA</c:v>
                </c:pt>
                <c:pt idx="2">
                  <c:v>SOPA</c:v>
                </c:pt>
                <c:pt idx="3">
                  <c:v>RISOTO</c:v>
                </c:pt>
                <c:pt idx="4">
                  <c:v>VATAPÁ</c:v>
                </c:pt>
                <c:pt idx="5">
                  <c:v>FEIJÃO, ARROZ/MACARRÃO E FRANGO</c:v>
                </c:pt>
                <c:pt idx="6">
                  <c:v>BAIÃO E PICADINHO</c:v>
                </c:pt>
              </c:strCache>
            </c:strRef>
          </c:cat>
          <c:val>
            <c:numRef>
              <c:f>matutino!$S$27:$Y$27</c:f>
              <c:numCache>
                <c:formatCode>_("R$"* #,##0.00_);_("R$"* \(#,##0.00\);_("R$"* "-"??_);_(@_)</c:formatCode>
                <c:ptCount val="7"/>
                <c:pt idx="0">
                  <c:v>3.8333333333333335</c:v>
                </c:pt>
                <c:pt idx="1">
                  <c:v>21.906666666666666</c:v>
                </c:pt>
                <c:pt idx="2">
                  <c:v>12.141666666666667</c:v>
                </c:pt>
                <c:pt idx="3">
                  <c:v>12.241666666666667</c:v>
                </c:pt>
                <c:pt idx="4">
                  <c:v>15.366666666666667</c:v>
                </c:pt>
                <c:pt idx="5">
                  <c:v>3.7916666666666665</c:v>
                </c:pt>
                <c:pt idx="6">
                  <c:v>2.4083333333333332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3D4-4AAC-B7B7-3168CA6A9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70094368"/>
        <c:axId val="1670095328"/>
      </c:barChart>
      <c:catAx>
        <c:axId val="16700943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/>
                  <a:t>CARDÁPIO VERICADO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70095328"/>
        <c:crosses val="autoZero"/>
        <c:auto val="1"/>
        <c:lblAlgn val="ctr"/>
        <c:lblOffset val="100"/>
        <c:noMultiLvlLbl val="0"/>
      </c:catAx>
      <c:valAx>
        <c:axId val="1670095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/>
                  <a:t>R$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_(&quot;R$&quot;* #,##0.00_);_(&quot;R$&quot;* \(#,##0.00\);_(&quot;R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70094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dirty="0"/>
              <a:t>RECURSO DESPERDIÇADO (R$0,50/ALUNO) TURNO VESPERTINO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15A-49BC-B00F-44CCAC481DD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15A-49BC-B00F-44CCAC481DD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15A-49BC-B00F-44CCAC481DD4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15A-49BC-B00F-44CCAC481DD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15A-49BC-B00F-44CCAC481D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vespertino!$Q$28:$V$28</c:f>
              <c:strCache>
                <c:ptCount val="6"/>
                <c:pt idx="0">
                  <c:v>MINGAU</c:v>
                </c:pt>
                <c:pt idx="1">
                  <c:v>MACARRONADA</c:v>
                </c:pt>
                <c:pt idx="2">
                  <c:v>SOPA</c:v>
                </c:pt>
                <c:pt idx="3">
                  <c:v>RISOTO</c:v>
                </c:pt>
                <c:pt idx="4">
                  <c:v>VATAPÁ</c:v>
                </c:pt>
                <c:pt idx="5">
                  <c:v>FEIJÃO, ARROZ/MACARRÃO E FRANGO</c:v>
                </c:pt>
              </c:strCache>
            </c:strRef>
          </c:cat>
          <c:val>
            <c:numRef>
              <c:f>vespertino!$Q$29:$V$29</c:f>
              <c:numCache>
                <c:formatCode>_("R$"* #,##0.00_);_("R$"* \(#,##0.00\);_("R$"* "-"??_);_(@_)</c:formatCode>
                <c:ptCount val="6"/>
                <c:pt idx="0">
                  <c:v>3.5</c:v>
                </c:pt>
                <c:pt idx="1">
                  <c:v>9</c:v>
                </c:pt>
                <c:pt idx="2">
                  <c:v>15</c:v>
                </c:pt>
                <c:pt idx="3">
                  <c:v>3.5</c:v>
                </c:pt>
                <c:pt idx="4">
                  <c:v>12</c:v>
                </c:pt>
                <c:pt idx="5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15A-49BC-B00F-44CCAC481D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4188000"/>
        <c:axId val="1664189920"/>
      </c:barChart>
      <c:catAx>
        <c:axId val="16641880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CARDÁPIO VERIFICADO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64189920"/>
        <c:crosses val="autoZero"/>
        <c:auto val="1"/>
        <c:lblAlgn val="ctr"/>
        <c:lblOffset val="100"/>
        <c:noMultiLvlLbl val="0"/>
      </c:catAx>
      <c:valAx>
        <c:axId val="166418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400"/>
                  <a:t>R$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_(&quot;R$&quot;* #,##0.00_);_(&quot;R$&quot;* \(#,##0.00\);_(&quot;R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6418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000"/>
              <a:t>TOTAL DE MERENDA DESPERDIÇADA EM AGOSTO TURNO MATUTINO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matutino!$A$27</c:f>
              <c:strCache>
                <c:ptCount val="1"/>
                <c:pt idx="0">
                  <c:v>AGOSTO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E3C-404A-B98B-D57BD97BE033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E3C-404A-B98B-D57BD97BE03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E3C-404A-B98B-D57BD97BE033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E3C-404A-B98B-D57BD97BE0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matutino!$B$26:$F$26</c:f>
              <c:strCache>
                <c:ptCount val="5"/>
                <c:pt idx="0">
                  <c:v>MINGAU</c:v>
                </c:pt>
                <c:pt idx="1">
                  <c:v>MACARRONADA</c:v>
                </c:pt>
                <c:pt idx="2">
                  <c:v>SOPA</c:v>
                </c:pt>
                <c:pt idx="3">
                  <c:v>RISOTO</c:v>
                </c:pt>
                <c:pt idx="4">
                  <c:v>VATAPÁ</c:v>
                </c:pt>
              </c:strCache>
            </c:strRef>
          </c:cat>
          <c:val>
            <c:numRef>
              <c:f>matutino!$B$27:$F$27</c:f>
              <c:numCache>
                <c:formatCode>General</c:formatCode>
                <c:ptCount val="5"/>
                <c:pt idx="0">
                  <c:v>30</c:v>
                </c:pt>
                <c:pt idx="1">
                  <c:v>2465</c:v>
                </c:pt>
                <c:pt idx="2">
                  <c:v>2878</c:v>
                </c:pt>
                <c:pt idx="3">
                  <c:v>1520</c:v>
                </c:pt>
                <c:pt idx="4">
                  <c:v>2586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3C-404A-B98B-D57BD97BE0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2318992"/>
        <c:axId val="1272321872"/>
      </c:barChart>
      <c:catAx>
        <c:axId val="1272318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/>
                  <a:t>CARDÁPIO VERIFICADO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72321872"/>
        <c:crosses val="autoZero"/>
        <c:auto val="1"/>
        <c:lblAlgn val="ctr"/>
        <c:lblOffset val="100"/>
        <c:noMultiLvlLbl val="0"/>
      </c:catAx>
      <c:valAx>
        <c:axId val="1272321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/>
                  <a:t>MASSA (G)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72318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dirty="0"/>
              <a:t>TOTAL DE MERENDA DESPERDIÇADA EM AGOSTO TURNO VESPERTINO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vespertino!$I$48</c:f>
              <c:strCache>
                <c:ptCount val="1"/>
                <c:pt idx="0">
                  <c:v>AGOSTO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1B2-4433-B7BD-52F4C79ECA8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1B2-4433-B7BD-52F4C79ECA8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1B2-4433-B7BD-52F4C79ECA8C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1B2-4433-B7BD-52F4C79ECA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vespertino!$J$47:$N$47</c:f>
              <c:strCache>
                <c:ptCount val="5"/>
                <c:pt idx="0">
                  <c:v>MINGAU</c:v>
                </c:pt>
                <c:pt idx="1">
                  <c:v>RISOTO</c:v>
                </c:pt>
                <c:pt idx="2">
                  <c:v>SOPA</c:v>
                </c:pt>
                <c:pt idx="3">
                  <c:v>VATAPÁ</c:v>
                </c:pt>
                <c:pt idx="4">
                  <c:v>MACARRONADA</c:v>
                </c:pt>
              </c:strCache>
            </c:strRef>
          </c:cat>
          <c:val>
            <c:numRef>
              <c:f>vespertino!$J$48:$N$48</c:f>
              <c:numCache>
                <c:formatCode>General</c:formatCode>
                <c:ptCount val="5"/>
                <c:pt idx="0">
                  <c:v>50</c:v>
                </c:pt>
                <c:pt idx="1">
                  <c:v>1815</c:v>
                </c:pt>
                <c:pt idx="2">
                  <c:v>2730</c:v>
                </c:pt>
                <c:pt idx="3">
                  <c:v>1288</c:v>
                </c:pt>
                <c:pt idx="4">
                  <c:v>2905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1B2-4433-B7BD-52F4C79ECA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86247472"/>
        <c:axId val="1186249392"/>
      </c:barChart>
      <c:catAx>
        <c:axId val="11862474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100"/>
                  <a:t>CARDÁPIO VERIFICADO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86249392"/>
        <c:crosses val="autoZero"/>
        <c:auto val="1"/>
        <c:lblAlgn val="ctr"/>
        <c:lblOffset val="100"/>
        <c:noMultiLvlLbl val="0"/>
      </c:catAx>
      <c:valAx>
        <c:axId val="1186249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100"/>
                  <a:t>MASSA (G)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8624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03E3B3-188E-FE4D-BCB8-7B46277ED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E85DE3-2CA0-B65D-50E8-01065BF6B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DDC39B-9480-5DF5-0ADD-D8B6A5AA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970D-1C4F-43CB-AD2E-A99366340033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3EF319-53D5-BB94-EA9D-6327E3012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F1A25F-0550-92D5-241F-6CAD05481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375C-4517-49BD-A2D1-73BF8D2A4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65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1405D7-045C-6CBA-F101-CCE5A36C8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BDD8304-1E8E-7249-A808-577968F5F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A65D50-5AAB-F85A-4D08-A175ECBAF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970D-1C4F-43CB-AD2E-A99366340033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B4A757-2269-EA6B-F99F-957B75F73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6C0995-533C-4AD1-17D2-873227D8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375C-4517-49BD-A2D1-73BF8D2A4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48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77D2F54-2CD0-CC1A-0E23-3E9AD8BDE3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36CADDE-81DD-C476-672F-645EC51B3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E210E9-9FC6-3D0D-E211-EDD2AC19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970D-1C4F-43CB-AD2E-A99366340033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4FCAE3-C7B1-5832-8BA1-C78B998BC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07A501-7D4A-B788-E6AF-23607F440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375C-4517-49BD-A2D1-73BF8D2A4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065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56CDA3-DCE7-0429-640A-6FC55BF9D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DD8860-5E35-D781-18BA-3EC9D9B80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E2AA8C-8999-C329-8C82-1CE49075D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970D-1C4F-43CB-AD2E-A99366340033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E1E7C2-006D-2AAC-F21B-981239D0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4F52C2-D879-F75A-6BE1-E5E9FBAD7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375C-4517-49BD-A2D1-73BF8D2A4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72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B6DDC-3586-DD3A-7386-0410AE54B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E5EB9FC-FFD3-5D67-472F-0083BF9CF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0A004D-004C-81D3-BC96-90C92102A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970D-1C4F-43CB-AD2E-A99366340033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C6146E-38E0-295C-4C0C-6FC63E3F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820E26-24AC-CE86-A40D-264F0D9FD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375C-4517-49BD-A2D1-73BF8D2A4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099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4CD2D5-A702-D747-FA6B-E0207D5A4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A69AC7-8584-0BB3-0141-B8D6B99A07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34B9A31-9B86-351E-8953-A7664AE18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DC74178-388C-90A1-8425-9BF30F15A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970D-1C4F-43CB-AD2E-A99366340033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26438F-446E-6D30-8EBB-9FE772B96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C643FB6-0012-5464-4C89-790D9C894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375C-4517-49BD-A2D1-73BF8D2A4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163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C8D36A-8037-36D7-1FDC-EA7DA789A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0ABD45-8404-A3AF-ED74-BF446F019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C6D61A1-B656-BB70-AE82-99713887B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3BE4E6B-A451-F8E5-B89A-AD3CF6A2BA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3151220-20BE-68CF-B234-5D4328982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1140C82-55AF-DF06-C4CD-3A5A3A424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970D-1C4F-43CB-AD2E-A99366340033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CF9DE19-1537-DC2C-A87F-30CDBE0FD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2A94711-5DC2-E23D-FEE8-EED70074A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375C-4517-49BD-A2D1-73BF8D2A4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209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1E55ED-FB8A-3268-27FF-3E1A1F39B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500909A-8E5B-409E-0E6E-95EAB03F0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970D-1C4F-43CB-AD2E-A99366340033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2488833-A305-9B24-A88D-755DD2AA9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256A13-6464-5395-02C4-1DF9E96BD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375C-4517-49BD-A2D1-73BF8D2A4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173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6B91042-ADA3-52D9-1BE4-4F2D03F2F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970D-1C4F-43CB-AD2E-A99366340033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C390493-6048-7B99-FDEC-E4DB02BAE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04E924D-047C-8C49-EC01-24227D58D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375C-4517-49BD-A2D1-73BF8D2A4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82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FA2BD8-11CA-01C0-F070-A32D6943D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F6A170-9660-28AE-6157-310C934B5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4DFD908-74FE-6C6C-B34F-63AE70BDF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B7F2240-E0FE-9640-9054-9FAC006F9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970D-1C4F-43CB-AD2E-A99366340033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8D9EFA7-C195-CBC7-9D0C-45A5C2229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CD61C88-DFB0-D2DF-C9FC-EA89FF310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375C-4517-49BD-A2D1-73BF8D2A4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84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A48A12-5C9A-4B2E-05B7-573B52C81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D729BB8-0B0B-9C4A-21D0-77934A7F31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90797E6-0F93-B030-1B55-4C9F8635C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363CD5C-11AA-D6A4-CB7A-82625BC5B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970D-1C4F-43CB-AD2E-A99366340033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5CC4E88-723F-E40C-5D33-2E033FFB4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24199B-C086-A0B9-EC76-B5AC4BB6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375C-4517-49BD-A2D1-73BF8D2A4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65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5C5583F-9DCF-2D66-3822-8FEE61F4E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77F86FF-9330-E080-3AB1-231D74781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16EAE2-ED9B-1DAE-D258-869A565E8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15970D-1C4F-43CB-AD2E-A99366340033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F3C5F8-3EFC-812D-1836-5565D6E073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13FC54-2CB1-80CD-9DAD-D7EA8CDD29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91375C-4517-49BD-A2D1-73BF8D2A4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42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5961AF-21F4-CE66-8447-3BD411BD4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dirty="0"/>
              <a:t>DADOS ESTATÍSTICOS SOBRE O DESPERDÍCIO DE MERENDA 2024</a:t>
            </a:r>
          </a:p>
        </p:txBody>
      </p:sp>
    </p:spTree>
    <p:extLst>
      <p:ext uri="{BB962C8B-B14F-4D97-AF65-F5344CB8AC3E}">
        <p14:creationId xmlns:p14="http://schemas.microsoft.com/office/powerpoint/2010/main" val="225547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E5CADC4A-BE58-D80B-D8DE-4346790307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276455"/>
              </p:ext>
            </p:extLst>
          </p:nvPr>
        </p:nvGraphicFramePr>
        <p:xfrm>
          <a:off x="188536" y="386499"/>
          <a:ext cx="11821212" cy="6099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885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63054291-55AE-049E-98C5-883D548013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419920"/>
              </p:ext>
            </p:extLst>
          </p:nvPr>
        </p:nvGraphicFramePr>
        <p:xfrm>
          <a:off x="103695" y="282804"/>
          <a:ext cx="11924907" cy="6127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7919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97E2D491-80E7-1742-494A-A316C9FFBB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213014"/>
              </p:ext>
            </p:extLst>
          </p:nvPr>
        </p:nvGraphicFramePr>
        <p:xfrm>
          <a:off x="414779" y="386498"/>
          <a:ext cx="11236751" cy="6108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785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52718FF4-1190-DD5B-83F8-B15E396D95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119138"/>
              </p:ext>
            </p:extLst>
          </p:nvPr>
        </p:nvGraphicFramePr>
        <p:xfrm>
          <a:off x="339365" y="480767"/>
          <a:ext cx="11014435" cy="5696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718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843BB2B7-0D98-CD07-D4C3-4A68613E25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633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7151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3B750E4E-F7B9-4286-D25D-AB310031BD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6278874"/>
              </p:ext>
            </p:extLst>
          </p:nvPr>
        </p:nvGraphicFramePr>
        <p:xfrm>
          <a:off x="320511" y="377072"/>
          <a:ext cx="11566689" cy="6061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0427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CCCA655C-3A2A-43A0-0034-567C80A300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434828"/>
              </p:ext>
            </p:extLst>
          </p:nvPr>
        </p:nvGraphicFramePr>
        <p:xfrm>
          <a:off x="381000" y="428625"/>
          <a:ext cx="11001375" cy="57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6819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67F69EB2-7C2D-BD50-D9B3-53F096E895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6492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4024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126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Tema do Office</vt:lpstr>
      <vt:lpstr>DADOS ESTATÍSTICOS SOBRE O DESPERDÍCIO DE MERENDA 2024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Jaime Silva Costa</dc:creator>
  <cp:lastModifiedBy>Jaime Silva Costa</cp:lastModifiedBy>
  <cp:revision>1</cp:revision>
  <dcterms:created xsi:type="dcterms:W3CDTF">2024-09-18T14:53:12Z</dcterms:created>
  <dcterms:modified xsi:type="dcterms:W3CDTF">2024-09-18T19:19:06Z</dcterms:modified>
</cp:coreProperties>
</file>